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275" r:id="rId3"/>
    <p:sldId id="307" r:id="rId4"/>
    <p:sldId id="310" r:id="rId5"/>
    <p:sldId id="315" r:id="rId6"/>
    <p:sldId id="311" r:id="rId7"/>
    <p:sldId id="312" r:id="rId8"/>
    <p:sldId id="313" r:id="rId9"/>
    <p:sldId id="314" r:id="rId10"/>
    <p:sldId id="302" r:id="rId11"/>
    <p:sldId id="272" r:id="rId12"/>
  </p:sldIdLst>
  <p:sldSz cx="12192000" cy="6858000"/>
  <p:notesSz cx="9601200" cy="7315200"/>
  <p:custDataLst>
    <p:tags r:id="rId1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0952" autoAdjust="0"/>
  </p:normalViewPr>
  <p:slideViewPr>
    <p:cSldViewPr snapToGrid="0" showGuide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71488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bIns="48331" lIns="96661" rIns="96661" rtlCol="0" tIns="48331" vert="horz"/>
          <a:lstStyle/>
          <a:p txid="f7b60c9bd2ec4f4a5d2e86e71ef39774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En résumé, l'application Visualiseur de Données de DHIS2 vous permet de créer et de modifier différents types de graphiques en fonction du type d'analyse que vous voulez effectuer.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 lang="en-US">
              <a:solidFill>
                <a:srgbClr val="000000"/>
              </a:solidFill>
              <a:sym typeface=""/>
            </a:endParaRPr>
          </a:p>
          <a:p txid="5243ceec1e88608b62c5384efe4fbbbc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Pour passer d'un type de graphique à un autre, il suffit de sélectionner le type de graphique dans le menu déroulant et d'ajuster la présentation et les options pour obtenir la visualisation souhaitée.</a:t>
            </a:r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6cc9d2ec5485473cd6ffc706f0a87fba">
            <a:r>
              <a:rPr b="0" dirty="0" i="0" lang="en-US" strike="noStrike" sz="1800" u="none">
                <a:solidFill>
                  <a:srgbClr val="000000"/>
                </a:solidFill>
                <a:effectLst/>
                <a:latin charset="0" panose="020F0502020204030203" pitchFamily="34" typeface="Lato"/>
              </a:rPr>
              <a:t>Dans la vidéo précédente, vous avez appris comment passer d'un graphique à colonnes à un graphique à barres empilées pour visualiser des données de différentes doses de VPO désagrégées par âge. Cependant, qu'en est-il si nous voulions plutôt voir le nombre total général de doses de VPO administrées, désagrégées par endroit pour l'année 2021 ? Nous pouvons facilement le faire avec un graphique circulaire. Voyons comment ça marche dans DHIS2.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cbaa883f4cb6e54fb3cb82b1ee9f926a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D'abord, ouvrez le menu Type de graphique et recherchez le graphique circulaire. Comme vous pouvez le voir, les graphiques circulaires sont utilisés pour représenter la répartition des parties d'un tout.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e2431441fcb8bc6a1cf9fbc0a7e69f20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Dans notre exemple, les parties seront les endroits et le tout sera le nombre de doses de VPO administrées dans la Animal Region en 2021. Maintenant, mettons à jour le type de graphique sur "circulaire".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d0ca5b72b17953117fb3ceeff70e3d6b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Nous pouvons voir que la zone de présentation change et maintenant seules les dimensions de série et de filtre sont disponibles.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e455985fe9c13bf129997dd941d5308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La dimension de catégorie n'apparaît plus. Vous aurez la même interface lorsque vous créez des graphiques à valeur unique et à jauge.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8ccb64150248001026b2883a39265a57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Cela signifie que ces trois types de graphiques sont les plus appropriés pour la visualisation de données à une seule dimension principale. Pour cet exemple, assurez-vous que les unités d'organisation sont dans la série et que toutes les autres dimensions sont dans le filtre, puis cliquez sur Mettre à jour.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21f6682e0e24cf1cdf6602d6b68eb33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Maintenant, nous pouvons voir un graphique circulaire qui nous permet de visualiser toutes les doses de tout vaccin VPO administré en 2021, réparties en sections colorées, ou tranches, par unité d'organisation.</a:t>
            </a:r>
          </a:p>
        </p:txBody>
      </p:sp>
    </p:spTree>
    <p:extLst>
      <p:ext uri="{BB962C8B-B14F-4D97-AF65-F5344CB8AC3E}">
        <p14:creationId xmlns:p14="http://schemas.microsoft.com/office/powerpoint/2010/main" val="13089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f6185f6a9456ee4e6255d141cbba501">
            <a:pPr rtl="0">
              <a:spcBef>
                <a:spcPts val="0"/>
              </a:spcBef>
              <a:spcAft>
                <a:spcPts val="0"/>
              </a:spcAft>
            </a:pPr>
            <a:r>
              <a:rPr b="0" dirty="0" lang="en-US">
                <a:effectLst/>
              </a:rPr>
              <a:t>Dans cette série de vidéos, vous avez appris comment utiliser l'application Visualiseur de Données de DHIS2 pour créer différents types de graphiques, tels que des graphiques linéaires, à colonnes, à barres empilées et circulaires.</a:t>
            </a:r>
            <a:br>
              <a:rPr b="0" dirty="0" lang="en-US">
                <a:effectLst/>
              </a:rPr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18849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304d9219e554b4c1427f8ff78f06ecb">
            <a:r>
              <a:rPr dirty="0" lang="en-US"/>
              <a:t>Le choix du type de graphique dépendra du type d'analyse que vous souhaitez effectuer. La description de chaque type de graphique comporte des conseils qui vous aiderons à choisir le type approprié.</a:t>
            </a:r>
            <a:br>
              <a:rPr dirty="0" lang="en-US"/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280937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83bcab2878e1897281c937d8720a3a7">
            <a:r>
              <a:rPr dirty="0" lang="en-US" noProof="0"/>
              <a:t>Si vous voulez voir la variation des données au fil du temps, le graphique linéaire est recommandé.</a:t>
            </a:r>
          </a:p>
        </p:txBody>
      </p:sp>
    </p:spTree>
    <p:extLst>
      <p:ext uri="{BB962C8B-B14F-4D97-AF65-F5344CB8AC3E}">
        <p14:creationId xmlns:p14="http://schemas.microsoft.com/office/powerpoint/2010/main" val="347669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a8d06e031abf0827ee676a73a91f8a2b">
            <a:r>
              <a:rPr dirty="0" lang="en-US" noProof="0"/>
              <a:t>Si vous voulez comparer des données de différents endroits, le graphique à colonnes offre une visualisation facile et permet de comparer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07984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9ceb0844c185335dd11d13438856e199">
            <a:r>
              <a:rPr dirty="0" lang="en-US" noProof="0"/>
              <a:t>Les barres empilées ou colonnes empilées permettent de rendre l'analyse plus granulaire, par exemple en ajoutant des désagrégations aux données telles que l'âge ou le genre.</a:t>
            </a:r>
            <a:r>
              <a:rPr dirty="0" err="1" lang="en-US" noProof="0"/>
            </a:r>
            <a:r>
              <a:rPr dirty="0" lang="en-US" noProof="0"/>
            </a:r>
          </a:p>
        </p:txBody>
      </p:sp>
    </p:spTree>
    <p:extLst>
      <p:ext uri="{BB962C8B-B14F-4D97-AF65-F5344CB8AC3E}">
        <p14:creationId xmlns:p14="http://schemas.microsoft.com/office/powerpoint/2010/main" val="75699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652021c27e0fca1c155462d301b348c">
            <a:r>
              <a:rPr dirty="0" lang="en-US" noProof="0"/>
              <a:t>Enfin, un graphique circulaire est le plus approprié pour comparer un nombre total divisé en parties pour une période et une unité d'organisation donnée.</a:t>
            </a:r>
          </a:p>
        </p:txBody>
      </p:sp>
    </p:spTree>
    <p:extLst>
      <p:ext uri="{BB962C8B-B14F-4D97-AF65-F5344CB8AC3E}">
        <p14:creationId xmlns:p14="http://schemas.microsoft.com/office/powerpoint/2010/main" val="340834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715165" y="517544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739938" y="374327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2989486" y="592168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6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11.xml" Type="http://schemas.openxmlformats.org/officeDocument/2006/relationships/slideLayout"/><Relationship Id="rId1" Target="../tags/tag11.xml" Type="http://schemas.openxmlformats.org/officeDocument/2006/relationships/tags"/><Relationship Id="rId5" Target="../media/image3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16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8" Target="../media/image24.svg" Type="http://schemas.openxmlformats.org/officeDocument/2006/relationships/image"/><Relationship Id="rId3" Target="../notesSlides/notesSlide2.xml" Type="http://schemas.openxmlformats.org/officeDocument/2006/relationships/notesSlide"/><Relationship Id="rId7" Target="../media/image23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3.xml" Type="http://schemas.openxmlformats.org/officeDocument/2006/relationships/tags"/><Relationship Id="rId6" Target="../media/image11.png" Type="http://schemas.openxmlformats.org/officeDocument/2006/relationships/image"/><Relationship Id="rId5" Target="../media/image22.svg" Type="http://schemas.openxmlformats.org/officeDocument/2006/relationships/image"/><Relationship Id="rId4" Target="../media/image2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7" Target="../media/image28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5.xml" Type="http://schemas.openxmlformats.org/officeDocument/2006/relationships/tags"/><Relationship Id="rId6" Target="../media/image25.png" Type="http://schemas.openxmlformats.org/officeDocument/2006/relationships/image"/><Relationship Id="rId5" Target="../media/image2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6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7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8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9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10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9d277a09c360c74acb4b233c4a1b470">
            <a:r>
              <a:rPr dirty="0" lang="en-US"/>
              <a:t>Création d'un graphique : graphiques circulaires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938929bcd1c6cf57d2e7ada9b0d33655">
            <a:r>
              <a:rPr dirty="0" lang="en-US"/>
              <a:t>Analyse des données dans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019" p14:dur="2000" spd="slow"/>
    </mc:Choice>
    <mc:Fallback xmlns="">
      <p:transition advTm="13019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 txid="9f1e6349c7025d8e10c0a7ebfb44e881">
            <a:r>
              <a:rPr dirty="0" lang="en-US"/>
              <a:t>Résumé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976C-4CAD-4C55-A08B-69553914C024}"/>
              </a:ext>
            </a:extLst>
          </p:cNvPr>
          <p:cNvSpPr txBox="1"/>
          <p:nvPr/>
        </p:nvSpPr>
        <p:spPr>
          <a:xfrm>
            <a:off x="1921128" y="1295400"/>
            <a:ext cx="4655497" cy="13340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00b512dda8db762b22d4f08fe170c6b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Application Visualiseur de Données :</a:t>
            </a:r>
          </a:p>
          <a:p txid="e4d31a4fea6375299da1f0db70cbb55d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Créer et modifier différents types de graphiques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655763-850B-4346-A235-C0D83F2C9B6E}"/>
              </a:ext>
            </a:extLst>
          </p:cNvPr>
          <p:cNvSpPr/>
          <p:nvPr/>
        </p:nvSpPr>
        <p:spPr>
          <a:xfrm>
            <a:off x="7086024" y="1312471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85303ec5a4c9bdf433218c49ef32b35">
            <a:pPr algn="ctr"/>
            <a:r>
              <a:rPr dirty="0" lang="en-US" sz="2200"/>
              <a:t>Graphiques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A38129-2E53-4D86-9416-0ACE7600C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89855" y="1950145"/>
            <a:ext cx="2957709" cy="295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F2E2D-2E60-468D-9ABB-D1062692A468}"/>
              </a:ext>
            </a:extLst>
          </p:cNvPr>
          <p:cNvSpPr txBox="1"/>
          <p:nvPr/>
        </p:nvSpPr>
        <p:spPr>
          <a:xfrm>
            <a:off x="1921128" y="2844702"/>
            <a:ext cx="4655497" cy="302679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a601d3dd9b137654667977207d8a828d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Pour passer d'un type à un autre :</a:t>
            </a:r>
          </a:p>
          <a:p txid="f6d037ad8f3ef37f30a9c8366b1072d2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Sélectionnez le type de graphique dans le menu déroulant</a:t>
            </a:r>
          </a:p>
          <a:p txid="74ecd3e6a719e471571254a2483036da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Ajustez la présentation et les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4064"/>
      </p:ext>
    </p:extLst>
  </p:cSld>
  <p:clrMapOvr>
    <a:masterClrMapping/>
  </p:clrMapOvr>
  <p:transition advTm="24576"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3" uiExpand="1"/>
      <p:bldP animBg="1" grpId="0" spid="4"/>
      <p:bldP build="p" grpId="0" spid="6" uiExpand="1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896" spd="slow">
        <p:strips/>
      </p:transition>
    </mc:Choice>
    <mc:Fallback xmlns="">
      <p:transition advClick="0" advTm="12800" spd="slow">
        <p:strips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pic>
        <p:nvPicPr>
          <p:cNvPr descr="Icon  Description automatically generated with medium confidence" id="22" name="Picture 21">
            <a:extLst>
              <a:ext uri="{FF2B5EF4-FFF2-40B4-BE49-F238E27FC236}">
                <a16:creationId xmlns:a16="http://schemas.microsoft.com/office/drawing/2014/main" id="{6552D35E-930F-4636-92F6-658CF25B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205" y="43186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N1">
            <a:extLst>
              <a:ext uri="{FF2B5EF4-FFF2-40B4-BE49-F238E27FC236}">
                <a16:creationId xmlns:a16="http://schemas.microsoft.com/office/drawing/2014/main" id="{185CA3DC-C38E-4798-855D-C47AB5D1D143}"/>
              </a:ext>
            </a:extLst>
          </p:cNvPr>
          <p:cNvSpPr/>
          <p:nvPr/>
        </p:nvSpPr>
        <p:spPr>
          <a:xfrm>
            <a:off x="-4281554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3" name="T1">
            <a:extLst>
              <a:ext uri="{FF2B5EF4-FFF2-40B4-BE49-F238E27FC236}">
                <a16:creationId xmlns:a16="http://schemas.microsoft.com/office/drawing/2014/main" id="{D82F6DD6-3463-4C72-8188-D24780225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3532" y="4335513"/>
            <a:ext cx="343137" cy="308823"/>
          </a:xfrm>
          <a:prstGeom prst="rect">
            <a:avLst/>
          </a:prstGeom>
        </p:spPr>
      </p:pic>
      <p:sp>
        <p:nvSpPr>
          <p:cNvPr id="54" name="N2">
            <a:extLst>
              <a:ext uri="{FF2B5EF4-FFF2-40B4-BE49-F238E27FC236}">
                <a16:creationId xmlns:a16="http://schemas.microsoft.com/office/drawing/2014/main" id="{0D40E3D8-DC9E-4EDC-B3DF-8138120205EE}"/>
              </a:ext>
            </a:extLst>
          </p:cNvPr>
          <p:cNvSpPr/>
          <p:nvPr/>
        </p:nvSpPr>
        <p:spPr>
          <a:xfrm>
            <a:off x="-3758018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5" name="N3">
            <a:extLst>
              <a:ext uri="{FF2B5EF4-FFF2-40B4-BE49-F238E27FC236}">
                <a16:creationId xmlns:a16="http://schemas.microsoft.com/office/drawing/2014/main" id="{20F8D668-EDBA-429B-9A80-2A23B84C0C28}"/>
              </a:ext>
            </a:extLst>
          </p:cNvPr>
          <p:cNvSpPr/>
          <p:nvPr/>
        </p:nvSpPr>
        <p:spPr>
          <a:xfrm>
            <a:off x="-3234483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8" name="T2">
            <a:extLst>
              <a:ext uri="{FF2B5EF4-FFF2-40B4-BE49-F238E27FC236}">
                <a16:creationId xmlns:a16="http://schemas.microsoft.com/office/drawing/2014/main" id="{8B45595C-265C-423E-A76B-4F8ECAA4F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9996" y="4335513"/>
            <a:ext cx="343137" cy="308823"/>
          </a:xfrm>
          <a:prstGeom prst="rect">
            <a:avLst/>
          </a:prstGeom>
        </p:spPr>
      </p:pic>
      <p:pic>
        <p:nvPicPr>
          <p:cNvPr id="59" name="T3">
            <a:extLst>
              <a:ext uri="{FF2B5EF4-FFF2-40B4-BE49-F238E27FC236}">
                <a16:creationId xmlns:a16="http://schemas.microsoft.com/office/drawing/2014/main" id="{B8D4BF50-CEDD-4215-9624-6D3CF355D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26460" y="4335513"/>
            <a:ext cx="343137" cy="308823"/>
          </a:xfrm>
          <a:prstGeom prst="rect">
            <a:avLst/>
          </a:prstGeom>
        </p:spPr>
      </p:pic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1" name="C3">
            <a:extLst>
              <a:ext uri="{FF2B5EF4-FFF2-40B4-BE49-F238E27FC236}">
                <a16:creationId xmlns:a16="http://schemas.microsoft.com/office/drawing/2014/main" id="{C32FA25F-147D-44A3-86BC-5B46C49044BA}"/>
              </a:ext>
            </a:extLst>
          </p:cNvPr>
          <p:cNvSpPr/>
          <p:nvPr/>
        </p:nvSpPr>
        <p:spPr>
          <a:xfrm>
            <a:off x="-320773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4" name="C2">
            <a:extLst>
              <a:ext uri="{FF2B5EF4-FFF2-40B4-BE49-F238E27FC236}">
                <a16:creationId xmlns:a16="http://schemas.microsoft.com/office/drawing/2014/main" id="{DBAC2DB9-C2AF-49E4-A19A-EE154ABACD53}"/>
              </a:ext>
            </a:extLst>
          </p:cNvPr>
          <p:cNvSpPr/>
          <p:nvPr/>
        </p:nvSpPr>
        <p:spPr>
          <a:xfrm>
            <a:off x="-373058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5" name="C1">
            <a:extLst>
              <a:ext uri="{FF2B5EF4-FFF2-40B4-BE49-F238E27FC236}">
                <a16:creationId xmlns:a16="http://schemas.microsoft.com/office/drawing/2014/main" id="{442F4840-5A74-4551-BBB4-133B74693A33}"/>
              </a:ext>
            </a:extLst>
          </p:cNvPr>
          <p:cNvSpPr/>
          <p:nvPr/>
        </p:nvSpPr>
        <p:spPr>
          <a:xfrm>
            <a:off x="-425343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49" name="N1">
            <a:extLst>
              <a:ext uri="{FF2B5EF4-FFF2-40B4-BE49-F238E27FC236}">
                <a16:creationId xmlns:a16="http://schemas.microsoft.com/office/drawing/2014/main" id="{F5F380CF-282E-45A4-ABBA-5C536BAB570E}"/>
              </a:ext>
            </a:extLst>
          </p:cNvPr>
          <p:cNvSpPr/>
          <p:nvPr/>
        </p:nvSpPr>
        <p:spPr>
          <a:xfrm>
            <a:off x="-427353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1" name="T1">
            <a:extLst>
              <a:ext uri="{FF2B5EF4-FFF2-40B4-BE49-F238E27FC236}">
                <a16:creationId xmlns:a16="http://schemas.microsoft.com/office/drawing/2014/main" id="{0A33BEBE-A686-4A71-93C5-68A5029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65510" y="4343535"/>
            <a:ext cx="343137" cy="308823"/>
          </a:xfrm>
          <a:prstGeom prst="rect">
            <a:avLst/>
          </a:prstGeom>
        </p:spPr>
      </p:pic>
      <p:sp>
        <p:nvSpPr>
          <p:cNvPr id="52" name="N2">
            <a:extLst>
              <a:ext uri="{FF2B5EF4-FFF2-40B4-BE49-F238E27FC236}">
                <a16:creationId xmlns:a16="http://schemas.microsoft.com/office/drawing/2014/main" id="{B12DAACC-3082-4D63-AA00-7968CF78DE8D}"/>
              </a:ext>
            </a:extLst>
          </p:cNvPr>
          <p:cNvSpPr/>
          <p:nvPr/>
        </p:nvSpPr>
        <p:spPr>
          <a:xfrm>
            <a:off x="-3749996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7" name="N3">
            <a:extLst>
              <a:ext uri="{FF2B5EF4-FFF2-40B4-BE49-F238E27FC236}">
                <a16:creationId xmlns:a16="http://schemas.microsoft.com/office/drawing/2014/main" id="{8B606FDC-999C-48B8-B3DA-7167F24B036E}"/>
              </a:ext>
            </a:extLst>
          </p:cNvPr>
          <p:cNvSpPr/>
          <p:nvPr/>
        </p:nvSpPr>
        <p:spPr>
          <a:xfrm>
            <a:off x="-3226461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3" name="T2">
            <a:extLst>
              <a:ext uri="{FF2B5EF4-FFF2-40B4-BE49-F238E27FC236}">
                <a16:creationId xmlns:a16="http://schemas.microsoft.com/office/drawing/2014/main" id="{9C713F65-9281-4581-8F83-4BCE975B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1974" y="4343535"/>
            <a:ext cx="343137" cy="308823"/>
          </a:xfrm>
          <a:prstGeom prst="rect">
            <a:avLst/>
          </a:prstGeom>
        </p:spPr>
      </p:pic>
      <p:pic>
        <p:nvPicPr>
          <p:cNvPr id="69" name="T3">
            <a:extLst>
              <a:ext uri="{FF2B5EF4-FFF2-40B4-BE49-F238E27FC236}">
                <a16:creationId xmlns:a16="http://schemas.microsoft.com/office/drawing/2014/main" id="{14D9164E-5DA7-47E9-8256-304A85E83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18438" y="4343535"/>
            <a:ext cx="343137" cy="308823"/>
          </a:xfrm>
          <a:prstGeom prst="rect">
            <a:avLst/>
          </a:prstGeom>
        </p:spPr>
      </p:pic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1" name="C3">
            <a:extLst>
              <a:ext uri="{FF2B5EF4-FFF2-40B4-BE49-F238E27FC236}">
                <a16:creationId xmlns:a16="http://schemas.microsoft.com/office/drawing/2014/main" id="{747326D8-9D25-46E5-ADA4-F2EF54E83FCD}"/>
              </a:ext>
            </a:extLst>
          </p:cNvPr>
          <p:cNvSpPr/>
          <p:nvPr/>
        </p:nvSpPr>
        <p:spPr>
          <a:xfrm>
            <a:off x="-319971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2" name="C2">
            <a:extLst>
              <a:ext uri="{FF2B5EF4-FFF2-40B4-BE49-F238E27FC236}">
                <a16:creationId xmlns:a16="http://schemas.microsoft.com/office/drawing/2014/main" id="{557D85D8-5DAA-401D-9265-288A0FDE0B3C}"/>
              </a:ext>
            </a:extLst>
          </p:cNvPr>
          <p:cNvSpPr/>
          <p:nvPr/>
        </p:nvSpPr>
        <p:spPr>
          <a:xfrm>
            <a:off x="-372256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3" name="C1">
            <a:extLst>
              <a:ext uri="{FF2B5EF4-FFF2-40B4-BE49-F238E27FC236}">
                <a16:creationId xmlns:a16="http://schemas.microsoft.com/office/drawing/2014/main" id="{7A0C95CA-D379-4469-A7B2-74DB1449F85A}"/>
              </a:ext>
            </a:extLst>
          </p:cNvPr>
          <p:cNvSpPr/>
          <p:nvPr/>
        </p:nvSpPr>
        <p:spPr>
          <a:xfrm>
            <a:off x="-4245409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descr="Graphical user interface  Description automatically generated" id="6" name="Picture 5">
            <a:extLst>
              <a:ext uri="{FF2B5EF4-FFF2-40B4-BE49-F238E27FC236}">
                <a16:creationId xmlns:a16="http://schemas.microsoft.com/office/drawing/2014/main" id="{466214A9-E2B3-4D1D-B2AF-03819035C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60E9AC-A7EB-4C04-AB3A-F112B3F94F22}"/>
              </a:ext>
            </a:extLst>
          </p:cNvPr>
          <p:cNvSpPr/>
          <p:nvPr/>
        </p:nvSpPr>
        <p:spPr>
          <a:xfrm>
            <a:off x="2045368" y="2454442"/>
            <a:ext cx="1130969" cy="352725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F9E49-7F66-434A-B7E5-E73AF1F6AC1F}"/>
              </a:ext>
            </a:extLst>
          </p:cNvPr>
          <p:cNvSpPr/>
          <p:nvPr/>
        </p:nvSpPr>
        <p:spPr>
          <a:xfrm>
            <a:off x="6348663" y="6460958"/>
            <a:ext cx="1544053" cy="320822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C8E22EC-64ED-464D-87E9-AB1C355F0B84}"/>
              </a:ext>
            </a:extLst>
          </p:cNvPr>
          <p:cNvSpPr/>
          <p:nvPr/>
        </p:nvSpPr>
        <p:spPr>
          <a:xfrm>
            <a:off x="4092730" y="2763158"/>
            <a:ext cx="5932875" cy="2409404"/>
          </a:xfrm>
          <a:prstGeom prst="roundRect">
            <a:avLst>
              <a:gd fmla="val 8428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EF49-FB49-4334-814F-C7D2D8F417B4}"/>
              </a:ext>
            </a:extLst>
          </p:cNvPr>
          <p:cNvSpPr txBox="1"/>
          <p:nvPr/>
        </p:nvSpPr>
        <p:spPr>
          <a:xfrm>
            <a:off x="4758433" y="3367696"/>
            <a:ext cx="4601468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21cf68f5996e7dba0d486c1886f6ee37">
            <a:pPr>
              <a:buClr>
                <a:srgbClr val="008CCF"/>
              </a:buClr>
            </a:pPr>
            <a:r>
              <a:rPr dirty="0" lang="en-US" sz="2400"/>
              <a:t>Nombre total général de doses de VPO administrées, réparties par endroit pour l'année 2021 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8521" p14:dur="2000" spd="slow"/>
    </mc:Choice>
    <mc:Fallback xmlns="">
      <p:transition advTm="2852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4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7"/>
      <p:bldP animBg="1" grpId="1" spid="37"/>
      <p:bldP animBg="1" grpId="0" spid="38"/>
      <p:bldP animBg="1" grpId="1" spid="38"/>
      <p:bldP animBg="1" grpId="0" spid="39"/>
      <p:bldP grpId="0" spid="40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1C9F-B055-BD96-7569-8F87B0F7FE5F}"/>
              </a:ext>
            </a:extLst>
          </p:cNvPr>
          <p:cNvSpPr txBox="1"/>
          <p:nvPr/>
        </p:nvSpPr>
        <p:spPr>
          <a:xfrm>
            <a:off x="5010410" y="3039360"/>
            <a:ext cx="1600118" cy="461665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4a282aa49003d2729da5eebadc19722d">
            <a:pPr algn="l" indent="-342900" marL="342900"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Démo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9000" p14:dur="2000" spd="slow"/>
    </mc:Choice>
    <mc:Fallback xmlns="">
      <p:transition advTm="79000"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  Description automatically generated with low confidence" id="14" name="Picture 13">
            <a:extLst>
              <a:ext uri="{FF2B5EF4-FFF2-40B4-BE49-F238E27FC236}">
                <a16:creationId xmlns:a16="http://schemas.microsoft.com/office/drawing/2014/main" id="{6C3DEF85-057B-418C-9C9E-502108FF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22982"/>
          <a:stretch/>
        </p:blipFill>
        <p:spPr>
          <a:xfrm>
            <a:off x="1002486" y="610419"/>
            <a:ext cx="4955626" cy="2596896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89552-6204-461E-9D60-0B718DAB5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31"/>
          <a:stretch/>
        </p:blipFill>
        <p:spPr>
          <a:xfrm>
            <a:off x="6228520" y="610419"/>
            <a:ext cx="5000252" cy="2589981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Graphical user interface  Description automatically generated" id="16" name="Picture 15">
            <a:extLst>
              <a:ext uri="{FF2B5EF4-FFF2-40B4-BE49-F238E27FC236}">
                <a16:creationId xmlns:a16="http://schemas.microsoft.com/office/drawing/2014/main" id="{7857D3A5-F436-46DA-8E53-47A233531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876"/>
          <a:stretch/>
        </p:blipFill>
        <p:spPr>
          <a:xfrm>
            <a:off x="982978" y="3657600"/>
            <a:ext cx="4994643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Chart, pie chart  Description automatically generated" id="18" name="Picture 17">
            <a:extLst>
              <a:ext uri="{FF2B5EF4-FFF2-40B4-BE49-F238E27FC236}">
                <a16:creationId xmlns:a16="http://schemas.microsoft.com/office/drawing/2014/main" id="{5A3CA1CD-1144-488C-AE7B-78F867C72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961"/>
          <a:stretch/>
        </p:blipFill>
        <p:spPr>
          <a:xfrm>
            <a:off x="6228520" y="3657600"/>
            <a:ext cx="5000252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F5650-0266-4DB8-8EC1-C76CAE0C2424}"/>
              </a:ext>
            </a:extLst>
          </p:cNvPr>
          <p:cNvSpPr/>
          <p:nvPr/>
        </p:nvSpPr>
        <p:spPr>
          <a:xfrm>
            <a:off x="2245859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91305eb781d68bd9fdc282e6a7699c9">
            <a:pPr algn="ctr"/>
            <a:r>
              <a:rPr dirty="0" lang="en-US"/>
              <a:t>Ligne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879288-3C5B-4567-82D3-902724D8FD03}"/>
              </a:ext>
            </a:extLst>
          </p:cNvPr>
          <p:cNvSpPr/>
          <p:nvPr/>
        </p:nvSpPr>
        <p:spPr>
          <a:xfrm>
            <a:off x="7494206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b171867866dab536d3abaf0511eea6b">
            <a:pPr algn="ctr"/>
            <a:r>
              <a:rPr dirty="0" lang="en-US"/>
              <a:t>Colonne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E90848-D73F-4CD5-AD77-C1B882E3244F}"/>
              </a:ext>
            </a:extLst>
          </p:cNvPr>
          <p:cNvSpPr/>
          <p:nvPr/>
        </p:nvSpPr>
        <p:spPr>
          <a:xfrm>
            <a:off x="2245859" y="3426177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3fb592a28d1cf28e5ed95c635a0af00">
            <a:pPr algn="ctr"/>
            <a:r>
              <a:rPr dirty="0" lang="en-US"/>
              <a:t>Barres empilées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C582-8331-4555-8C62-9349CB50C722}"/>
              </a:ext>
            </a:extLst>
          </p:cNvPr>
          <p:cNvSpPr/>
          <p:nvPr/>
        </p:nvSpPr>
        <p:spPr>
          <a:xfrm>
            <a:off x="7494206" y="3433091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35ce51e1078a275d54f6f76eb4bba27">
            <a:pPr algn="ctr"/>
            <a:r>
              <a:rPr dirty="0" lang="en-US"/>
              <a:t>Secteur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941" p14:dur="2000" spd="slow"/>
    </mc:Choice>
    <mc:Fallback xmlns="">
      <p:transition advTm="1394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0"/>
      <p:bldP animBg="1" grpId="0" spid="21"/>
      <p:bldP animBg="1" grpId="0" spid="22"/>
      <p:bldP animBg="1" grpId="0" spid="23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49A68-0E48-4CA5-B060-1E31FF7BB277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855C5-27A5-437B-A4E8-2A0EFBCC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876A7-A5B2-436D-8D70-93FD409C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0F3D7A-CF5E-4105-A48C-C4539CD8696E}"/>
              </a:ext>
            </a:extLst>
          </p:cNvPr>
          <p:cNvSpPr txBox="1"/>
          <p:nvPr/>
        </p:nvSpPr>
        <p:spPr>
          <a:xfrm>
            <a:off x="4969409" y="1686859"/>
            <a:ext cx="2198837" cy="3368278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 lIns="548640" rIns="548640" rtlCol="0" wrap="square">
            <a:spAutoFit/>
          </a:bodyPr>
          <a:lstStyle/>
          <a:p txid="278e4e933d68bb045197fc47a159c227">
            <a:pPr algn="ctr">
              <a:buClr>
                <a:srgbClr val="008CCF"/>
              </a:buClr>
            </a:pPr>
            <a:r>
              <a:rPr dirty="0" lang="en-US" sz="19900">
                <a:solidFill>
                  <a:schemeClr val="accent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2918" p14:dur="2000" spd="slow"/>
    </mc:Choice>
    <mc:Fallback xmlns="">
      <p:transition advTm="129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  <p:bldP animBg="1" grpId="1" spid="1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6FD408-B54D-4DC5-810E-E70B3CF8FC12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8EF7F-392C-4739-9CA5-AC8776F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A57B6-BD25-4AC9-A262-ED9A4EBB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1A37F-38D0-4D5B-B59F-0A471AFD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882774 w 12192000" name="connsiteX0"/>
              <a:gd fmla="*/ 1526994 h 6858000" name="connsiteY0"/>
              <a:gd fmla="*/ 7796463 w 12192000" name="connsiteX1"/>
              <a:gd fmla="*/ 1613305 h 6858000" name="connsiteY1"/>
              <a:gd fmla="*/ 7796463 w 12192000" name="connsiteX2"/>
              <a:gd fmla="*/ 2824761 h 6858000" name="connsiteY2"/>
              <a:gd fmla="*/ 7882774 w 12192000" name="connsiteX3"/>
              <a:gd fmla="*/ 2911072 h 6858000" name="connsiteY3"/>
              <a:gd fmla="*/ 10810289 w 12192000" name="connsiteX4"/>
              <a:gd fmla="*/ 2911072 h 6858000" name="connsiteY4"/>
              <a:gd fmla="*/ 10896600 w 12192000" name="connsiteX5"/>
              <a:gd fmla="*/ 2824761 h 6858000" name="connsiteY5"/>
              <a:gd fmla="*/ 10896600 w 12192000" name="connsiteX6"/>
              <a:gd fmla="*/ 1613305 h 6858000" name="connsiteY6"/>
              <a:gd fmla="*/ 10810289 w 12192000" name="connsiteX7"/>
              <a:gd fmla="*/ 1526994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882774" y="1526994"/>
                </a:moveTo>
                <a:cubicBezTo>
                  <a:pt x="7835106" y="1526994"/>
                  <a:pt x="7796463" y="1565637"/>
                  <a:pt x="7796463" y="1613305"/>
                </a:cubicBezTo>
                <a:lnTo>
                  <a:pt x="7796463" y="2824761"/>
                </a:lnTo>
                <a:cubicBezTo>
                  <a:pt x="7796463" y="2872429"/>
                  <a:pt x="7835106" y="2911072"/>
                  <a:pt x="7882774" y="2911072"/>
                </a:cubicBezTo>
                <a:lnTo>
                  <a:pt x="10810289" y="2911072"/>
                </a:lnTo>
                <a:cubicBezTo>
                  <a:pt x="10857957" y="2911072"/>
                  <a:pt x="10896600" y="2872429"/>
                  <a:pt x="10896600" y="2824761"/>
                </a:cubicBezTo>
                <a:lnTo>
                  <a:pt x="10896600" y="1613305"/>
                </a:lnTo>
                <a:cubicBezTo>
                  <a:pt x="10896600" y="1565637"/>
                  <a:pt x="10857957" y="1526994"/>
                  <a:pt x="10810289" y="15269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FB83D3-7AAB-45F5-A2D0-152481372E4D}"/>
              </a:ext>
            </a:extLst>
          </p:cNvPr>
          <p:cNvSpPr/>
          <p:nvPr/>
        </p:nvSpPr>
        <p:spPr>
          <a:xfrm>
            <a:off x="3165776" y="1526994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9CA9-0A4D-4E1D-91D6-08BB7BC81FEE}"/>
              </a:ext>
            </a:extLst>
          </p:cNvPr>
          <p:cNvSpPr txBox="1"/>
          <p:nvPr/>
        </p:nvSpPr>
        <p:spPr>
          <a:xfrm>
            <a:off x="3373588" y="1952729"/>
            <a:ext cx="3983833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782e7d993fd1448fdcd00eb41c0eb3b">
            <a:pPr algn="l"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s-ES" sz="2400"/>
              <a:t>Variation des données au fil du temps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DC53E-9DB4-470D-A6C5-A3B05EA77E95}"/>
              </a:ext>
            </a:extLst>
          </p:cNvPr>
          <p:cNvGrpSpPr/>
          <p:nvPr/>
        </p:nvGrpSpPr>
        <p:grpSpPr>
          <a:xfrm>
            <a:off x="2765512" y="1144656"/>
            <a:ext cx="804672" cy="804672"/>
            <a:chOff x="10901033" y="516564"/>
            <a:chExt cx="804672" cy="8046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8DC4D-6628-47F9-867A-3C92F9BB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s-E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928E59-E2CF-4116-9A97-1C4B6B0D7B7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C4C397-F1F8-4E4A-B338-FA7E5DFE3C2F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1D76FD-8A58-4862-AC17-A994451DF5C5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8B67701-B69C-4D92-9E8D-2C7DB7A8DA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78301D-F1BE-4800-9C7B-800C44BC0A9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703" p14:dur="2000" spd="slow"/>
    </mc:Choice>
    <mc:Fallback xmlns="">
      <p:transition advTm="7703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5"/>
      <p:bldP animBg="1" grpId="1" spid="25"/>
      <p:bldP animBg="1" grpId="0" spid="13"/>
      <p:bldP animBg="1" grpId="1" spid="13"/>
      <p:bldP grpId="0" spid="15"/>
      <p:bldP grpId="1" spid="15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9113-50FE-4346-B68E-FBC259DCCCED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378091-73EF-4A5F-A19E-663306A8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E4299-E211-4BBD-A188-ACA38357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11E5AA-2B67-4668-BA4F-CB1ADB301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49014 w 12192000" name="connsiteX0"/>
              <a:gd fmla="*/ 313900 h 6858000" name="connsiteY0"/>
              <a:gd fmla="*/ 4350152 w 12192000" name="connsiteX1"/>
              <a:gd fmla="*/ 412762 h 6858000" name="connsiteY1"/>
              <a:gd fmla="*/ 4350152 w 12192000" name="connsiteX2"/>
              <a:gd fmla="*/ 1385700 h 6858000" name="connsiteY2"/>
              <a:gd fmla="*/ 4449014 w 12192000" name="connsiteX3"/>
              <a:gd fmla="*/ 1484562 h 6858000" name="connsiteY3"/>
              <a:gd fmla="*/ 7613380 w 12192000" name="connsiteX4"/>
              <a:gd fmla="*/ 1484562 h 6858000" name="connsiteY4"/>
              <a:gd fmla="*/ 7712242 w 12192000" name="connsiteX5"/>
              <a:gd fmla="*/ 1385700 h 6858000" name="connsiteY5"/>
              <a:gd fmla="*/ 7712242 w 12192000" name="connsiteX6"/>
              <a:gd fmla="*/ 412762 h 6858000" name="connsiteY6"/>
              <a:gd fmla="*/ 7613380 w 12192000" name="connsiteX7"/>
              <a:gd fmla="*/ 313900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4449014" y="313900"/>
                </a:moveTo>
                <a:cubicBezTo>
                  <a:pt x="4394414" y="313900"/>
                  <a:pt x="4350152" y="358162"/>
                  <a:pt x="4350152" y="412762"/>
                </a:cubicBezTo>
                <a:lnTo>
                  <a:pt x="4350152" y="1385700"/>
                </a:lnTo>
                <a:cubicBezTo>
                  <a:pt x="4350152" y="1440300"/>
                  <a:pt x="4394414" y="1484562"/>
                  <a:pt x="4449014" y="1484562"/>
                </a:cubicBezTo>
                <a:lnTo>
                  <a:pt x="7613380" y="1484562"/>
                </a:lnTo>
                <a:cubicBezTo>
                  <a:pt x="7667980" y="1484562"/>
                  <a:pt x="7712242" y="1440300"/>
                  <a:pt x="7712242" y="1385700"/>
                </a:cubicBezTo>
                <a:lnTo>
                  <a:pt x="7712242" y="412762"/>
                </a:lnTo>
                <a:cubicBezTo>
                  <a:pt x="7712242" y="358162"/>
                  <a:pt x="7667980" y="313900"/>
                  <a:pt x="7613380" y="3139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2A85A-47A2-40C5-B9F0-94BF98169F45}"/>
              </a:ext>
            </a:extLst>
          </p:cNvPr>
          <p:cNvSpPr/>
          <p:nvPr/>
        </p:nvSpPr>
        <p:spPr>
          <a:xfrm>
            <a:off x="3887673" y="18669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06960-E17D-45B0-836E-7DCD2991D2DA}"/>
              </a:ext>
            </a:extLst>
          </p:cNvPr>
          <p:cNvSpPr txBox="1"/>
          <p:nvPr/>
        </p:nvSpPr>
        <p:spPr>
          <a:xfrm>
            <a:off x="4107517" y="21602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b52a02d66c7650eb8daf639f89602de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les données de différents endroits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6717A0-03E5-4683-B196-D12493819C86}"/>
              </a:ext>
            </a:extLst>
          </p:cNvPr>
          <p:cNvGrpSpPr/>
          <p:nvPr/>
        </p:nvGrpSpPr>
        <p:grpSpPr>
          <a:xfrm>
            <a:off x="3487409" y="1484562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BF9FC9-EA3F-4E43-8342-6FA6672F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FE202-1A22-489D-8FCD-2DA24BF480F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AC5D7C-864D-4F7A-B5B5-7C0346CBE2A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291D84-B2C1-4B85-BF59-320782B8827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7A88DF-F21E-4ADA-9B46-A0C0ADD1822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B1AA83-6B21-4CD0-BDB5-1F6E1E4C0CA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0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9118" p14:dur="2000" spd="slow"/>
    </mc:Choice>
    <mc:Fallback xmlns="">
      <p:transition advTm="91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4"/>
      <p:bldP animBg="1" grpId="1" spid="24"/>
      <p:bldP animBg="1" grpId="0" spid="13"/>
      <p:bldP animBg="1" grpId="1" spid="13"/>
      <p:bldP grpId="0" spid="14"/>
      <p:bldP grpId="1" spid="1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8AFE98-5DFE-4D17-9EB5-9804DB58BCA0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C3D06-288C-4958-8552-90AEF169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37302-52BF-4B8F-B895-0A63B5E6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2BC8EE-69C6-49FB-9829-DAB3B0D44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73323 w 12192000" name="connsiteX0"/>
              <a:gd fmla="*/ 1630386 h 6858000" name="connsiteY0"/>
              <a:gd fmla="*/ 4350152 w 12192000" name="connsiteX1"/>
              <a:gd fmla="*/ 1753556 h 6858000" name="connsiteY1"/>
              <a:gd fmla="*/ 4350152 w 12192000" name="connsiteX2"/>
              <a:gd fmla="*/ 2823702 h 6858000" name="connsiteY2"/>
              <a:gd fmla="*/ 4473323 w 12192000" name="connsiteX3"/>
              <a:gd fmla="*/ 2946872 h 6858000" name="connsiteY3"/>
              <a:gd fmla="*/ 7492281 w 12192000" name="connsiteX4"/>
              <a:gd fmla="*/ 2946872 h 6858000" name="connsiteY4"/>
              <a:gd fmla="*/ 7615451 w 12192000" name="connsiteX5"/>
              <a:gd fmla="*/ 2823702 h 6858000" name="connsiteY5"/>
              <a:gd fmla="*/ 7615451 w 12192000" name="connsiteX6"/>
              <a:gd fmla="*/ 1753556 h 6858000" name="connsiteY6"/>
              <a:gd fmla="*/ 7492281 w 12192000" name="connsiteX7"/>
              <a:gd fmla="*/ 1630386 h 6858000" name="connsiteY7"/>
              <a:gd fmla="*/ 7841018 w 12192000" name="connsiteX8"/>
              <a:gd fmla="*/ 300252 h 6858000" name="connsiteY8"/>
              <a:gd fmla="*/ 7717848 w 12192000" name="connsiteX9"/>
              <a:gd fmla="*/ 423422 h 6858000" name="connsiteY9"/>
              <a:gd fmla="*/ 7717848 w 12192000" name="connsiteX10"/>
              <a:gd fmla="*/ 1493568 h 6858000" name="connsiteY10"/>
              <a:gd fmla="*/ 7841018 w 12192000" name="connsiteX11"/>
              <a:gd fmla="*/ 1616738 h 6858000" name="connsiteY11"/>
              <a:gd fmla="*/ 10859977 w 12192000" name="connsiteX12"/>
              <a:gd fmla="*/ 1616738 h 6858000" name="connsiteY12"/>
              <a:gd fmla="*/ 10983147 w 12192000" name="connsiteX13"/>
              <a:gd fmla="*/ 1493568 h 6858000" name="connsiteY13"/>
              <a:gd fmla="*/ 10983147 w 12192000" name="connsiteX14"/>
              <a:gd fmla="*/ 423422 h 6858000" name="connsiteY14"/>
              <a:gd fmla="*/ 10859977 w 12192000" name="connsiteX15"/>
              <a:gd fmla="*/ 300252 h 6858000" name="connsiteY15"/>
              <a:gd fmla="*/ 0 w 12192000" name="connsiteX16"/>
              <a:gd fmla="*/ 0 h 6858000" name="connsiteY16"/>
              <a:gd fmla="*/ 12192000 w 12192000" name="connsiteX17"/>
              <a:gd fmla="*/ 0 h 6858000" name="connsiteY17"/>
              <a:gd fmla="*/ 12192000 w 12192000" name="connsiteX18"/>
              <a:gd fmla="*/ 6858000 h 6858000" name="connsiteY18"/>
              <a:gd fmla="*/ 0 w 12192000" name="connsiteX19"/>
              <a:gd fmla="*/ 6858000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12192000">
                <a:moveTo>
                  <a:pt x="4473323" y="1630386"/>
                </a:moveTo>
                <a:cubicBezTo>
                  <a:pt x="4405297" y="1630386"/>
                  <a:pt x="4350152" y="1685531"/>
                  <a:pt x="4350152" y="1753556"/>
                </a:cubicBezTo>
                <a:lnTo>
                  <a:pt x="4350152" y="2823702"/>
                </a:lnTo>
                <a:cubicBezTo>
                  <a:pt x="4350152" y="2891727"/>
                  <a:pt x="4405297" y="2946872"/>
                  <a:pt x="4473323" y="2946872"/>
                </a:cubicBezTo>
                <a:lnTo>
                  <a:pt x="7492281" y="2946872"/>
                </a:lnTo>
                <a:cubicBezTo>
                  <a:pt x="7560306" y="2946872"/>
                  <a:pt x="7615451" y="2891727"/>
                  <a:pt x="7615451" y="2823702"/>
                </a:cubicBezTo>
                <a:lnTo>
                  <a:pt x="7615451" y="1753556"/>
                </a:lnTo>
                <a:cubicBezTo>
                  <a:pt x="7615451" y="1685531"/>
                  <a:pt x="7560306" y="1630386"/>
                  <a:pt x="7492281" y="1630386"/>
                </a:cubicBezTo>
                <a:close/>
                <a:moveTo>
                  <a:pt x="7841018" y="300252"/>
                </a:moveTo>
                <a:cubicBezTo>
                  <a:pt x="7772993" y="300252"/>
                  <a:pt x="7717848" y="355397"/>
                  <a:pt x="7717848" y="423422"/>
                </a:cubicBezTo>
                <a:lnTo>
                  <a:pt x="7717848" y="1493568"/>
                </a:lnTo>
                <a:cubicBezTo>
                  <a:pt x="7717848" y="1561593"/>
                  <a:pt x="7772993" y="1616738"/>
                  <a:pt x="7841018" y="1616738"/>
                </a:cubicBezTo>
                <a:lnTo>
                  <a:pt x="10859977" y="1616738"/>
                </a:lnTo>
                <a:cubicBezTo>
                  <a:pt x="10928002" y="1616738"/>
                  <a:pt x="10983147" y="1561593"/>
                  <a:pt x="10983147" y="1493568"/>
                </a:cubicBezTo>
                <a:lnTo>
                  <a:pt x="10983147" y="423422"/>
                </a:lnTo>
                <a:cubicBezTo>
                  <a:pt x="10983147" y="355397"/>
                  <a:pt x="10928002" y="300252"/>
                  <a:pt x="10859977" y="3002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E360-087F-458C-9C1C-AAD9C9B858E2}"/>
              </a:ext>
            </a:extLst>
          </p:cNvPr>
          <p:cNvSpPr/>
          <p:nvPr/>
        </p:nvSpPr>
        <p:spPr>
          <a:xfrm>
            <a:off x="6606810" y="34290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CA612-03FF-45AE-9AB8-172E91AAA4E6}"/>
              </a:ext>
            </a:extLst>
          </p:cNvPr>
          <p:cNvSpPr txBox="1"/>
          <p:nvPr/>
        </p:nvSpPr>
        <p:spPr>
          <a:xfrm>
            <a:off x="6826654" y="37223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1d1c73a1346971778c2aeba9633e333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Rendre votre analyse plus granulaire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05E87-914A-4D00-88D6-9BE46894C32C}"/>
              </a:ext>
            </a:extLst>
          </p:cNvPr>
          <p:cNvGrpSpPr/>
          <p:nvPr/>
        </p:nvGrpSpPr>
        <p:grpSpPr>
          <a:xfrm>
            <a:off x="6206546" y="3046662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8715-7F69-4665-8701-44FA6B4FA2B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8AF20-FFA8-4828-B06B-DB7CB270B0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2618B6-B83E-4C3A-BC8F-18BD03694253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DD332F-F5F8-4A5C-8E80-216C5B6A84A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422BCC-E290-4364-901D-79ACE5FDEB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7AFCF1-ED29-4A5C-B88E-517057C61799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1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925" p14:dur="2000" spd="slow"/>
    </mc:Choice>
    <mc:Fallback xmlns="">
      <p:transition advTm="11925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8"/>
      <p:bldP animBg="1" grpId="1" spid="8"/>
      <p:bldP animBg="1" grpId="0" spid="9"/>
      <p:bldP animBg="1" grpId="1" spid="9"/>
      <p:bldP grpId="0" spid="10"/>
      <p:bldP grpId="1" spid="10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492EE5-BB36-472F-8B33-E053B9159B7A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10AA93-7179-4811-9FB4-54909824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A8DB8-44DB-45C1-AAC0-FD61C2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46336E-8E35-4384-A39D-BB452DF2E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778416 w 12192000" name="connsiteX0"/>
              <a:gd fmla="*/ 3007895 h 6858000" name="connsiteY0"/>
              <a:gd fmla="*/ 7712242 w 12192000" name="connsiteX1"/>
              <a:gd fmla="*/ 3074069 h 6858000" name="connsiteY1"/>
              <a:gd fmla="*/ 7712242 w 12192000" name="connsiteX2"/>
              <a:gd fmla="*/ 4060658 h 6858000" name="connsiteY2"/>
              <a:gd fmla="*/ 7778416 w 12192000" name="connsiteX3"/>
              <a:gd fmla="*/ 4126832 h 6858000" name="connsiteY3"/>
              <a:gd fmla="*/ 10882841 w 12192000" name="connsiteX4"/>
              <a:gd fmla="*/ 4126832 h 6858000" name="connsiteY4"/>
              <a:gd fmla="*/ 10949015 w 12192000" name="connsiteX5"/>
              <a:gd fmla="*/ 4060658 h 6858000" name="connsiteY5"/>
              <a:gd fmla="*/ 10949015 w 12192000" name="connsiteX6"/>
              <a:gd fmla="*/ 3074069 h 6858000" name="connsiteY6"/>
              <a:gd fmla="*/ 10882841 w 12192000" name="connsiteX7"/>
              <a:gd fmla="*/ 3007895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778416" y="3007895"/>
                </a:moveTo>
                <a:cubicBezTo>
                  <a:pt x="7741869" y="3007895"/>
                  <a:pt x="7712242" y="3037522"/>
                  <a:pt x="7712242" y="3074069"/>
                </a:cubicBezTo>
                <a:lnTo>
                  <a:pt x="7712242" y="4060658"/>
                </a:lnTo>
                <a:cubicBezTo>
                  <a:pt x="7712242" y="4097205"/>
                  <a:pt x="7741869" y="4126832"/>
                  <a:pt x="7778416" y="4126832"/>
                </a:cubicBezTo>
                <a:lnTo>
                  <a:pt x="10882841" y="4126832"/>
                </a:lnTo>
                <a:cubicBezTo>
                  <a:pt x="10919388" y="4126832"/>
                  <a:pt x="10949015" y="4097205"/>
                  <a:pt x="10949015" y="4060658"/>
                </a:cubicBezTo>
                <a:lnTo>
                  <a:pt x="10949015" y="3074069"/>
                </a:lnTo>
                <a:cubicBezTo>
                  <a:pt x="10949015" y="3037522"/>
                  <a:pt x="10919388" y="3007895"/>
                  <a:pt x="10882841" y="30078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4B4E66-9051-4DCA-BAEF-0394BC56A9F4}"/>
              </a:ext>
            </a:extLst>
          </p:cNvPr>
          <p:cNvSpPr/>
          <p:nvPr/>
        </p:nvSpPr>
        <p:spPr>
          <a:xfrm>
            <a:off x="6694904" y="1003275"/>
            <a:ext cx="4440975" cy="1619402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D962-5263-41A4-A28C-97DAE86C1726}"/>
              </a:ext>
            </a:extLst>
          </p:cNvPr>
          <p:cNvSpPr txBox="1"/>
          <p:nvPr/>
        </p:nvSpPr>
        <p:spPr>
          <a:xfrm>
            <a:off x="6925649" y="1235240"/>
            <a:ext cx="3983833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c7d95ef9565289740705022b820e378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un montant total divisé en parties à un moment précis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0491F-8C05-4121-AAFF-26DB4C65841B}"/>
              </a:ext>
            </a:extLst>
          </p:cNvPr>
          <p:cNvGrpSpPr/>
          <p:nvPr/>
        </p:nvGrpSpPr>
        <p:grpSpPr>
          <a:xfrm>
            <a:off x="6294640" y="579532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568A7-77CF-4B92-9D7D-8B9471F6312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C04136-22D0-4CA1-8AA8-E09D2C3500C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0C1DC1-939F-4099-BE31-0515E8D9A158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D07B7A-5C71-4136-9204-819805A6475C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CA258C-E7F8-41EE-8597-8F7BEB8E09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C22E02C-F982-49CC-8D0B-82FB9A5B6E05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8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694" p14:dur="2000" spd="slow"/>
    </mc:Choice>
    <mc:Fallback xmlns="">
      <p:transition advTm="11694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7"/>
      <p:bldP animBg="1" grpId="1" spid="7"/>
      <p:bldP animBg="1" grpId="0" spid="8"/>
      <p:bldP animBg="1" grpId="1" spid="8"/>
      <p:bldP grpId="0" spid="9"/>
      <p:bldP grpId="1" spid="9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F9901CCC-D89E-4864-B57C-9F51404F76D1}"/>
  <p:tag name="ISPRING_ULTRA_SCORM_COURCE_TITLE" val="3.2.4 Creating a Chart - Pie chart"/>
  <p:tag name="ISPRING_PRESENTATION_TITLE" val="3.2.4 Creating a Chart - Pie chart"/>
  <p:tag name="ISPRING_SCREEN_RECS_UPDATED" val="C:\Users\alita\Documents\0. Clientes LOCAL\DHIS2\Fundamentals\2.0\Data Analysis\Production\3. Charts\3.2.4 Creating a Chart - Pie chart"/>
  <p:tag name="ISPRING_RESOURCE_FOLDER" val="C:\Users\alita\Documents\0. Clientes LOCAL\DHIS2\Fundamentals\2.0\Data Analysis\Production\3. Charts\3.2.4 Creating a Chart - Pie chart"/>
  <p:tag name="ISPRING_PRESENTATION_PATH" val="C:\Users\alita\Documents\0. Clientes LOCAL\DHIS2\Fundamentals\2.0\Data Analysis\Production\3. Charts\3.2.4 Creating a Chart - Pie chart.pptx"/>
  <p:tag name="FLASHSPRING_ZOOM_TAG" val="69"/>
  <p:tag name="ISPRING_PRESENTATION_INFO_2" val="&lt;?xml version=&quot;1.0&quot; encoding=&quot;UTF-8&quot; standalone=&quot;no&quot; ?&gt;&#10;&lt;presentation2&gt;&#10;&#10;  &lt;slides&gt;&#10;    &lt;slide id=&quot;{1BCE3506-9875-4AA5-BA51-62244FFB0DE5}&quot; pptId=&quot;299&quot;/&gt;&#10;    &lt;slide id=&quot;{93FCC079-AAA9-49A1-92F0-394AC073CF72}&quot; pptId=&quot;275&quot;/&gt;&#10;    &lt;slide id=&quot;{9F36B9A4-2335-4B9F-B473-36D4EC6253A6}&quot; pptId=&quot;307&quot;/&gt;&#10;    &lt;slide id=&quot;{335B09E9-442F-4886-B957-B26760748F7C}&quot; pptId=&quot;310&quot;/&gt;&#10;    &lt;slide id=&quot;{8EFDE481-8318-40C6-B16D-A496CEE31714}&quot; pptId=&quot;315&quot;/&gt;&#10;    &lt;slide id=&quot;{63FC51C1-D35E-40EF-BE80-D1C6504BBE1F}&quot; pptId=&quot;311&quot;/&gt;&#10;    &lt;slide id=&quot;{040F4ED2-1538-4A35-B310-9BCFE8AA7EAD}&quot; pptId=&quot;312&quot;/&gt;&#10;    &lt;slide id=&quot;{FBDA02A8-85B2-428D-8BF0-86EDE455DA92}&quot; pptId=&quot;313&quot;/&gt;&#10;    &lt;slide id=&quot;{782418CC-9D90-446C-AD88-E586E312AE0E}&quot; pptId=&quot;314&quot;/&gt;&#10;    &lt;slide id=&quot;{2C59DE6D-9104-49E3-B207-5A3D951F0569}&quot; pptId=&quot;302&quot;/&gt;&#10;    &lt;slide id=&quot;{67C46AFE-0B86-4AEB-9554-1D218524C7F5}&quot; pptId=&quot;272&quot;/&gt;&#10;  &lt;/slides&gt;&#10;&#10;  &lt;narration&gt;&#10;    &lt;audioTracks&gt;&#10;      &lt;audioTrack muted=&quot;false&quot; name=&quot;outro&quot; resource=&quot;540ff4c7&quot; slideId=&quot;{67C46AFE-0B86-4AEB-9554-1D218524C7F5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031e3131&quot; slideId=&quot;{1BCE3506-9875-4AA5-BA51-62244FFB0DE5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a33614e5&quot; slideId=&quot;{93FCC079-AAA9-49A1-92F0-394AC073CF7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289c3406&quot; slideId=&quot;{335B09E9-442F-4886-B957-B26760748F7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7f039805&quot; slideId=&quot;{8EFDE481-8318-40C6-B16D-A496CEE3171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4af34111&quot; slideId=&quot;{63FC51C1-D35E-40EF-BE80-D1C6504BBE1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35c0404&quot; slideId=&quot;{040F4ED2-1538-4A35-B310-9BCFE8AA7EA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7744ab28&quot; slideId=&quot;{FBDA02A8-85B2-428D-8BF0-86EDE455DA9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2642a51f&quot; slideId=&quot;{782418CC-9D90-446C-AD88-E586E312AE0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76a2396f&quot; slideId=&quot;{2C59DE6D-9104-49E3-B207-5A3D951F0569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Cu+JV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Cu+JV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Cu+JV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ArviV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Cu+JV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ArviVUjnP2+moAAADlAAAAHAAAAG5vbmUvaHRtbF9za2luX3NldHRpbmdzLmpzb26r5lIAAqUcJQUrhWowG8xPKi0pyc/TS87PK0nNK9HLyy/KTQSrUVJ2AwMlHZyK88tSiwgoTUtMTkUx1NTIwskFp0qEiSZO5i7OlsjqChLTU/WSEpOz04vyS/NSIMqcXV0MXYyVwKpquWoBUEsDBBQAAgAIACu+JV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cfn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Nx+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3H5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Nx+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3H5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Nx+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DcfnlUlBOzImkAAABuAAAAHAAAAHVuaXZlcnNhbC9sb2NhbF9zZXR0aW5ncy54bWwNzDEOgzAMQNGdU1jeKe3WgcDGVpbSA1jERZEcG5GA4PZk+8PTb/szChy8pWDq8PV4IrDO5oMuDn/TUL8RUib1JKbsUA2h76pWbCb5cs4FJliFLt4mjiUyjxSLHHYRqOFTXv/AHpuuugFQSwMEFAACAAgA3H5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DcfnlUOp3ncEsAAABrAAAAGwAAAHVuaXZlcnNhbC91bml2ZXJzYWwucG5nLnhtbLOxr8jNUShLLSrOzM+zVTLUM1Cyt+PlsikoSi3LTC1XqACKAQUhQEmhEsg1QnDLM1NKMoBCBhYWCMGM1Mz0jBJbJQtDM7igPtBMAFBLAwQUAAIACAAuviV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C6+JV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r4l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AuviV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C6+JV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C6+JV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AuviVUvH0190oAAABJAAAAHwAAAHZpZGVvbGVjdHVyZS9sb2NhbF9zZXR0aW5ncy54bWyzsa/IzVEoSy0qzszPs1Uy1DNQUkjNS85PycxLt1UKDXHTtVBSKC5JzEtJzMnPS7VVystXUrC347LJyU9OzAlOLSkBKizWt+MCAFBLAQIAABQAAgAIACu+JVQyG7oi+QMAAOAOAAAYAAAAAAAAAAEAAAAAAAAAAABub25lL2NvbW1vbl9tZXNzYWdlcy5sbmdQSwECAAAUAAIACAArviVUFR5gG6MAAAB/AQAAKQAAAAAAAAABAAAAAAAvBAAAbm9uZS9wbGF5YmFja19hbmRfbmF2aWdhdGlvbl9zZXR0aW5ncy54bWxQSwECAAAUAAIACAArviVUH1SKajADAADHDgAAIgAAAAAAAAABAAAAAAAZBQAAbm9uZS9mbGFzaF9wdWJsaXNoaW5nX3NldHRpbmdzLnhtbFBLAQIAABQAAgAIACu+JVRxV5SdFQEAANECAAAcAAAAAAAAAAEAAAAAAIkIAABub25lL2ZsYXNoX3NraW5fc2V0dGluZ3MueG1sUEsBAgAAFAACAAgAK74lVNebcJYrAwAAbw4AACEAAAAAAAAAAQAAAAAA2AkAAG5vbmUvaHRtbF9wdWJsaXNoaW5nX3NldHRpbmdzLnhtbFBLAQIAABQAAgAIACu+JVSOc/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+eVSRShrPTAQAAGYVAAAmAAAAAAAAAAEAAAAAANchAAB1bml2ZXJzYWwvaHRtbF9wdWJsaXNoaW5nX3NldHRpbmdzLnhtbFBLAQIAABQAAgAIANx+eVTrTeKpwwEAAIsGAAAhAAAAAAAAAAEAAAAAAGcmAAB1bml2ZXJzYWwvaHRtbF9za2luX3NldHRpbmdzLmpzb25QSwECAAAUAAIACADcfnlUlBOzImkAAABuAAAAHAAAAAAAAAABAAAAAABpKAAAdW5pdmVyc2FsL2xvY2FsX3NldHRpbmdzLnhtbFBLAQIAABQAAgAIANx+eVQ01LntjxMAANo5AAAXAAAAAAAAAAAAAAAAAAwpAAB1bml2ZXJzYWwvdW5pdmVyc2FsLnBuZ1BLAQIAABQAAgAIANx+eVQ6nedwSwAAAGsAAAAbAAAAAAAAAAEAAAAAANA8AAB1bml2ZXJzYWwvdW5pdmVyc2FsLnBuZy54bWxQSwECAAAUAAIACAAuviVU9rEOQqMFAAClFQAAIAAAAAAAAAABAAAAAABUPQAAdmlkZW9sZWN0dXJlL2NvbW1vbl9tZXNzYWdlcy5sbmdQSwECAAAUAAIACAAuviVUFR5gG6MAAAB/AQAAMQAAAAAAAAABAAAAAAA1QwAAdmlkZW9sZWN0dXJlL3BsYXliYWNrX2FuZF9uYXZpZ2F0aW9uX3NldHRpbmdzLnhtbFBLAQIAABQAAgAIAC6+JVSniu42DAUAAOUZAAAqAAAAAAAAAAEAAAAAACdEAAB2aWRlb2xlY3R1cmUvZmxhc2hfcHVibGlzaGluZ19zZXR0aW5ncy54bWxQSwECAAAUAAIACAAuviVUj3ZV/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+JV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3.2.4 Creating a Chart - Pie chart&quot;,&quot;onlineDestinationFolderId&quot;:&quot;718ba4ac-6e9b-11ec-a965-7609ac406db8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603D08-755D-49D3-A436-6F63930D51D9}:314"/>
  <p:tag name="ISPRING_SLIDE_INDENT_LEVEL" val="0"/>
  <p:tag name="ISPRING_SLIDE_ID_2" val="{782418CC-9D90-446C-AD88-E586E312AE0E}"/>
  <p:tag name="GENSWF_ADVANCE_TIME" val="11.694"/>
  <p:tag name="TIMING" val="|1.133|2.435|7.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D4B566C-F828-4208-8211-1F7DC3158E1C}:302"/>
  <p:tag name="ISPRING_SLIDE_ID_2" val="{2C59DE6D-9104-49E3-B207-5A3D951F0569}"/>
  <p:tag name="GENSWF_ADVANCE_TIME" val="24.576"/>
  <p:tag name="TIMING" val="|1.281|3.689|6.677|3.908|3.5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ISPRING_SLIDE_ID_2" val="{67C46AFE-0B86-4AEB-9554-1D218524C7F5}"/>
  <p:tag name="GENSWF_ADVANCE_TIME" val="12.8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BCE3506-9875-4AA5-BA51-62244FFB0DE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ISPRING_SLIDE_ID_2" val="{93FCC079-AAA9-49A1-92F0-394AC073CF72}"/>
  <p:tag name="GENSWF_ADVANCE_TIME" val="28.521"/>
  <p:tag name="TIMING" val="|1.144|6.624|1.982|2.928|1.1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F68F383-1217-4351-962E-76A8C7A7977E}:307"/>
  <p:tag name="GENSWF_ADVANCE_TIME" val="79.000"/>
  <p:tag name="ISPRING_SLIDE_ID_2" val="{9F36B9A4-2335-4B9F-B473-36D4EC6253A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999DD582-DD98-4B9C-B469-7E8C54053904}:310"/>
  <p:tag name="ISPRING_SLIDE_INDENT_LEVEL" val="0"/>
  <p:tag name="ISPRING_SLIDE_ID_2" val="{335B09E9-442F-4886-B957-B26760748F7C}"/>
  <p:tag name="GENSWF_ADVANCE_TIME" val="13.941"/>
  <p:tag name="TIMING" val="|1.128|1.266|0.954|1.164|4.715|0.962|0.893|0.9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6E1CAC7-BC5A-42B4-BF40-EB2364B0BC58}:315"/>
  <p:tag name="ISPRING_SLIDE_INDENT_LEVEL" val="0"/>
  <p:tag name="ISPRING_SLIDE_ID_2" val="{8EFDE481-8318-40C6-B16D-A496CEE31714}"/>
  <p:tag name="GENSWF_ADVANCE_TIME" val="12.918"/>
  <p:tag name="TIMING" val="|1.129|2.838|3.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F21F294A-49BA-4B84-8E2C-ACD77E8A6019}:311"/>
  <p:tag name="ISPRING_SLIDE_INDENT_LEVEL" val="0"/>
  <p:tag name="ISPRING_SLIDE_ID_2" val="{63FC51C1-D35E-40EF-BE80-D1C6504BBE1F}"/>
  <p:tag name="GENSWF_ADVANCE_TIME" val="7.703"/>
  <p:tag name="TIMING" val="|1.144|3.944|1.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CEFEACD-43DB-4223-BA49-9CC700E752EE}:312"/>
  <p:tag name="ISPRING_SLIDE_INDENT_LEVEL" val="0"/>
  <p:tag name="ISPRING_SLIDE_ID_2" val="{040F4ED2-1538-4A35-B310-9BCFE8AA7EAD}"/>
  <p:tag name="GENSWF_ADVANCE_TIME" val="9.118"/>
  <p:tag name="TIMING" val="|0.962|2.289|5.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6A94F5-F3BD-41B8-9D87-AE99C765DD65}:313"/>
  <p:tag name="ISPRING_SLIDE_INDENT_LEVEL" val="0"/>
  <p:tag name="ISPRING_SLIDE_ID_2" val="{FBDA02A8-85B2-428D-8BF0-86EDE455DA92}"/>
  <p:tag name="GENSWF_ADVANCE_TIME" val="11.925"/>
  <p:tag name="TIMING" val="|0.826|3.013|7.517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7181</TotalTime>
  <Words>604</Words>
  <Application>Microsoft Macintosh PowerPoint</Application>
  <PresentationFormat>Widescreen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3.2.4 Creating a Chart - Pie chart</dc:title>
  <dc:subject>elearning</dc:subject>
  <dc:creator>Alejandra Avila</dc:creator>
  <cp:lastModifiedBy>Simona Sekerova</cp:lastModifiedBy>
  <cp:revision>456</cp:revision>
  <cp:lastPrinted>2021-06-09T13:32:46Z</cp:lastPrinted>
  <dcterms:created xsi:type="dcterms:W3CDTF">2021-02-03T12:41:27Z</dcterms:created>
  <dcterms:modified xsi:type="dcterms:W3CDTF">2023-09-18T11:37:07Z</dcterms:modified>
</cp:coreProperties>
</file>